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handoutMasterIdLst>
    <p:handoutMasterId r:id="rId17"/>
  </p:handoutMasterIdLst>
  <p:sldIdLst>
    <p:sldId id="256" r:id="rId3"/>
    <p:sldId id="258" r:id="rId5"/>
    <p:sldId id="265" r:id="rId6"/>
    <p:sldId id="283" r:id="rId7"/>
    <p:sldId id="284" r:id="rId8"/>
    <p:sldId id="282" r:id="rId9"/>
    <p:sldId id="285" r:id="rId10"/>
    <p:sldId id="286" r:id="rId11"/>
    <p:sldId id="287" r:id="rId12"/>
    <p:sldId id="290" r:id="rId13"/>
    <p:sldId id="291" r:id="rId14"/>
    <p:sldId id="292" r:id="rId15"/>
    <p:sldId id="276" r:id="rId16"/>
  </p:sldIdLst>
  <p:sldSz cx="12192000" cy="6858000"/>
  <p:notesSz cx="6858000" cy="9144000"/>
  <p:embeddedFontLst>
    <p:embeddedFont>
      <p:font typeface="汉仪中宋S" panose="00020600040101010101" charset="-122"/>
      <p:regular r:id="rId21"/>
    </p:embeddedFont>
  </p:embeddedFontLst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F7FD"/>
    <a:srgbClr val="11C8CF"/>
    <a:srgbClr val="11CFA9"/>
    <a:srgbClr val="AAE5F8"/>
    <a:srgbClr val="E2FDFD"/>
    <a:srgbClr val="E2FDF8"/>
    <a:srgbClr val="73F4DA"/>
    <a:srgbClr val="3BEFCB"/>
    <a:srgbClr val="454545"/>
    <a:srgbClr val="0C94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0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gs" Target="tags/tag50.xml"/><Relationship Id="rId21" Type="http://schemas.openxmlformats.org/officeDocument/2006/relationships/font" Target="fonts/font1.fntdata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汉仪正圆-45W" panose="00020600040101010101" charset="-122"/>
              </a:rPr>
            </a:fld>
            <a:endParaRPr lang="zh-CN" altLang="en-US">
              <a:latin typeface="汉仪正圆-45W" panose="00020600040101010101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汉仪正圆-45W" panose="00020600040101010101" charset="-122"/>
              <a:ea typeface="汉仪正圆-45W" panose="00020600040101010101" charset="-122"/>
              <a:cs typeface="汉仪正圆-45W" panose="00020600040101010101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汉仪正圆-45W" panose="00020600040101010101" charset="-122"/>
              </a:rPr>
            </a:fld>
            <a:endParaRPr lang="zh-CN" altLang="en-US">
              <a:latin typeface="汉仪正圆-45W" panose="00020600040101010101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正圆-45W" panose="00020600040101010101" charset="-122"/>
        <a:ea typeface="汉仪正圆-45W" panose="00020600040101010101" charset="-122"/>
        <a:cs typeface="汉仪正圆-45W" panose="00020600040101010101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大家好，我分享的是</a:t>
            </a:r>
            <a:r>
              <a:rPr lang="en-US" altLang="zh-CN"/>
              <a:t>2022</a:t>
            </a:r>
            <a:r>
              <a:rPr lang="zh-CN" altLang="en-US"/>
              <a:t>年浙江大学</a:t>
            </a:r>
            <a:r>
              <a:rPr lang="en-US" altLang="zh-CN"/>
              <a:t>HiZJU</a:t>
            </a:r>
            <a:r>
              <a:rPr lang="zh-CN" altLang="en-US"/>
              <a:t>队的</a:t>
            </a:r>
            <a:r>
              <a:rPr lang="zh-CN" altLang="en-US"/>
              <a:t>项目</a:t>
            </a:r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之所以不直接利用单个启动子激活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mCherry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的表达就像前面那个简图画的一样，是因为这样无法依靠荧光强度准确表现苯甲醛的浓度，单个启动子它的传递信号的能力有上限，苯甲醛浓度超过了上限荧光强度还是最高强度那么大，导致的输出的荧光信号与输入不对等；而这里用的是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crispri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不是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crispra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是因为如果是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crispra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，相当于是促进加促进，得到的结果是促进，但是这样很容易造成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mCherry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基因的泄漏，而抑制加抑制，得到的结果也是促进，但这样两个负调节的表达效果是高于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crispra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两个正调节的，也会减轻泄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漏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所以基于上述属性，设计了以下“与”门基因遗传回路：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利用GPCR下游两个基因的启动子作为“与门”的输入信号，在两个信号同时存在的情况下，转录sgRNA，表达dCas9蛋白和MXI1抑制转录因子，两者形成聚合物，通过sgRNA特异性地引导并沉默lacI基因，原本lacI蛋白抑制mCherry所在的基因回路中的乳糖操纵子，使之无法转录，沉默lacI基因后CMV启动子重新被激活并输出靶基因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为实现更有效的抑制，在TDH3p启动子抑制基因片段上设计多个dCas9结合位点增强抑制作用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为了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将工程酵母固定在培养基表面，便于接收茶树释放的苯甲醛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而疏水蛋白是一种具有两亲性的分泌蛋白，既有疏水的部分也有亲水的部分，可以迁移到疏水-亲水界面(如空气-水界面)，具有疏水蛋白的工程菌可以附着在某些表面。基于上述疏水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蛋白的特性，让工程酵母表达某种疏水蛋白，并将其组装在酵母的外表面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他们主要对以下两个问题做了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建模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主要从以下四个方面</a:t>
            </a:r>
            <a:r>
              <a:rPr lang="zh-CN" altLang="en-US"/>
              <a:t>进行介绍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杭州是著名茶叶产区，但茶叶生产受到了茶蚜这种害虫的</a:t>
            </a:r>
            <a:r>
              <a:rPr lang="zh-CN" altLang="en-US"/>
              <a:t>侵害。茶蚜的成虫和若虫都可以吸食茶树茎和嫩叶的汁液，致使新芽发育不良，芽叶细弱、卷缩；茶蚜的蜜露导致霉菌寄生，并影响茶树光合作用，茶叶生产的数量和质量有所下降</a:t>
            </a:r>
            <a:endParaRPr lang="zh-CN" altLang="en-US"/>
          </a:p>
          <a:p>
            <a:r>
              <a:rPr lang="zh-CN" altLang="en-US"/>
              <a:t>目前的防治方法</a:t>
            </a:r>
            <a:r>
              <a:rPr lang="zh-CN" altLang="en-US"/>
              <a:t>还有待改进，茶蚜会在短时间内对杀虫剂和转基因作物产生抗药性，传统防治效果不佳也不环保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浙大团队提出了一种基于性信息素干扰的茶蚜防治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对于茶蚜对茶树的侵袭提出的解决方案，即Biosensing &amp; Biosynthesis，</a:t>
            </a:r>
            <a:r>
              <a:rPr lang="zh-CN" altLang="en-US"/>
              <a:t>分别是什么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接着选择酿酒酵母作为底盘微生物，构建了一套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茶蚜控制的自动生物装置</a:t>
            </a:r>
            <a:endParaRPr lang="en-US" altLang="zh-CN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/>
              <a:t>主要分为两大模块，一是检测，</a:t>
            </a:r>
            <a:r>
              <a:rPr lang="zh-CN" altLang="en-US"/>
              <a:t>二是生产</a:t>
            </a:r>
            <a:endParaRPr lang="zh-CN" altLang="en-US"/>
          </a:p>
          <a:p>
            <a:r>
              <a:rPr lang="zh-CN" altLang="en-US"/>
              <a:t>1）检测：向酵母中导入能够从空气中特异性检测苯甲醛的GPCR基因，连接到酵母原有的一条GPCR通路上</a:t>
            </a:r>
            <a:endParaRPr lang="zh-CN" altLang="en-US"/>
          </a:p>
          <a:p>
            <a:r>
              <a:rPr lang="zh-CN" altLang="en-US"/>
              <a:t>2）生产：GPCR激活后的下游通路负责性信息素的</a:t>
            </a:r>
            <a:r>
              <a:rPr lang="zh-CN" altLang="en-US"/>
              <a:t>生产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我们首先来看</a:t>
            </a:r>
            <a:r>
              <a:rPr lang="en-US" altLang="zh-CN"/>
              <a:t>Design</a:t>
            </a:r>
            <a:r>
              <a:rPr lang="zh-CN" altLang="en-US"/>
              <a:t>中</a:t>
            </a:r>
            <a:r>
              <a:rPr lang="zh-CN" altLang="en-US"/>
              <a:t>的检测系统</a:t>
            </a:r>
            <a:endParaRPr lang="zh-CN" altLang="en-US"/>
          </a:p>
          <a:p>
            <a:r>
              <a:rPr lang="zh-CN" altLang="en-US"/>
              <a:t>关于检测系统</a:t>
            </a:r>
            <a:r>
              <a:rPr lang="zh-CN" altLang="en-US"/>
              <a:t>的设计</a:t>
            </a:r>
            <a:endParaRPr lang="zh-CN" altLang="en-US"/>
          </a:p>
          <a:p>
            <a:r>
              <a:rPr lang="zh-CN" altLang="en-US"/>
              <a:t>当</a:t>
            </a:r>
            <a:r>
              <a:rPr lang="zh-CN" altLang="en-US"/>
              <a:t>茶蚜攻击茶树时，茶树会释放出特定的虫害诱导植物挥发物（HIPVs）——苯甲醛，通过测定茶树周围苯甲醛的浓度，可以判断茶树是否有茶蚜的侵染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G蛋白偶联受体(GPCR) HarmOR10是从棉铃虫中分离到的气味受体(ORs)之一，是苯甲醛的特异性受体，将HarmOR10编码基因导入工程酵母中，同时敲除酿酒酵母中STE2基因</a:t>
            </a:r>
            <a:endParaRPr lang="zh-CN" altLang="en-US"/>
          </a:p>
          <a:p>
            <a:r>
              <a:rPr lang="zh-CN" altLang="en-US"/>
              <a:t>（注：酿酒酵母的STE2基因编码α因子信息素受体，可以通过接收酵母信息素，调控酵母菌之间的交配；敲除STE2基因是为了排除信息素对信号通路的干扰）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当茶树受到茶蚜侵袭并向空气中释放苯甲醛时，HarmOR10将识别信号，激发细胞内一系列的G蛋白偶联</a:t>
            </a:r>
            <a:r>
              <a:rPr lang="zh-CN" altLang="en-US"/>
              <a:t>信号途径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那如何验证酵母确实检测到了苯甲醛，以及接下来的</a:t>
            </a:r>
            <a:r>
              <a:rPr lang="en-US" altLang="zh-CN"/>
              <a:t>G</a:t>
            </a:r>
            <a:r>
              <a:rPr lang="zh-CN" altLang="en-US"/>
              <a:t>蛋白偶联</a:t>
            </a:r>
            <a:r>
              <a:rPr lang="zh-CN" altLang="en-US"/>
              <a:t>信号途径呢？</a:t>
            </a:r>
            <a:endParaRPr lang="zh-CN" altLang="en-US"/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将启动子fus1和报告基因mCherry导入酵母质粒，mCherry是一种红色荧光蛋白，最终结果就是看酵母是否发出红色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荧光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具体过程就是：茶树释放的苯甲醛刺激HarmOR10受体与G蛋白偶联，该G蛋白由Gpa1(α)， Ste4 (β)和Ste18 (γ)三个亚基组成，HarmOR10激活导致ɑ-亚基磷酸化，βγ-二聚体从ɑ-亚基上解离(图上黄色所示)，并激活丝裂原活化蛋白激酶（MAPK）级联信号通路，βγ-二聚体在Cdc42蛋白（GTPase）的作用下激活ste20（蛋白激酶），ste20蛋白激酶再激活MAPK级联反应，得到放大信号的效果，最后MAK蛋白激酶将磷酸基团加在ste12转录因子上，激活了ste12，ste12促进启动子启动转录，mCherry基因表达产生红色荧光蛋白，是否检测到苯甲醛由是否有红色荧光发出确定。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AJM3菌株作为底盘，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它可以将糖作为底物发酵出荆芥醇。得到荆芥醇各步反应所需的酶所对应基因分别是tHMGR、ERG20、GPPS2、GES、gh8h、GOR、ISY2、MLPLA，它们全部整合在质粒中，均使用半乳糖启动子，发酵实验中使用半乳糖培养基诱导酶的表达，以获得更多的产物。其中MLPLA对应的是一种增加荆芥醇产量的酶（猜测：顺-反式荆芥醇比顺-顺式荆芥醇的空间位阻小，所以产量更高）。荆芥醇转化为荆芥内酯，依靠的是NEPS1短链脱氢酶，将MLPLA和NEPS1都导入AJM3菌株，就可以得到荆芥醇和荆芥内酯的混合物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茶蚜性信息素是由特定比例的荆芥醇和荆芥内酯混合而成的，因为NEPS1酶催化荆芥醇转化为荆芥内酯的效率很高，所以NEPS1基因前设置的一个较弱的启动子，以调节产物中荆芥醇和荆芥内酯的比例，获得接近一定比例的发酵产物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关于</a:t>
            </a:r>
            <a:r>
              <a:rPr lang="en-US" altLang="zh-CN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mCherry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基因的诱导表达，下面我们来详细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讲一下他们利用的技术</a:t>
            </a: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路线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“与”门系统主要用来识别茶树被茶蚜侵袭后产生的挥发物，利用基于CRISPRi(CRISPR干扰)的系统实现“与”门调控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本图即CRISPRi原理简图，dCas9由Cas9内切酶的RuvC1和HNH核酸酶活性区域同时突变而来，dCas9蛋白的内切酶活性被完全消除，只留下了sgRNA（小向导RNA）引导dCas9蛋白进入基因组的能力，附加到dCas9的阻遏蛋白抑制转录，这样就可以调节靶基因的转录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  <a:p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与传统的CRISPR-Cas9系统相比，该方法不需要破坏原始DNA，保持基因组的稳定性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green-tea-bud-leaves-green-tea-plantations-sunny-morning"/>
          <p:cNvPicPr>
            <a:picLocks noChangeAspect="1"/>
          </p:cNvPicPr>
          <p:nvPr userDrawn="1"/>
        </p:nvPicPr>
        <p:blipFill>
          <a:blip r:embed="rId2"/>
          <a:srcRect r="14344" b="2904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  <a:cs typeface="汉仪正圆-45W" panose="00020600040101010101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  <a:lvl2pPr>
              <a:defRPr>
                <a:cs typeface="汉仪正圆-45W" panose="00020600040101010101" charset="-122"/>
              </a:defRPr>
            </a:lvl2pPr>
            <a:lvl3pPr>
              <a:defRPr>
                <a:cs typeface="汉仪正圆-45W" panose="00020600040101010101" charset="-122"/>
              </a:defRPr>
            </a:lvl3pPr>
            <a:lvl4pPr>
              <a:defRPr>
                <a:cs typeface="汉仪正圆-45W" panose="00020600040101010101" charset="-122"/>
              </a:defRPr>
            </a:lvl4pPr>
            <a:lvl5pPr>
              <a:defRPr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>
              <a:defRPr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>
                <a:cs typeface="汉仪正圆-45W" panose="00020600040101010101" charset="-122"/>
              </a:defRPr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>
                <a:cs typeface="汉仪正圆-45W" panose="00020600040101010101" charset="-122"/>
              </a:defRPr>
            </a:lvl1pPr>
            <a:lvl2pPr marL="685800" indent="-228600">
              <a:defRPr spc="300">
                <a:cs typeface="汉仪正圆-45W" panose="00020600040101010101" charset="-122"/>
              </a:defRPr>
            </a:lvl2pPr>
            <a:lvl3pPr marL="1143000" indent="-228600">
              <a:defRPr spc="300">
                <a:cs typeface="汉仪正圆-45W" panose="00020600040101010101" charset="-122"/>
              </a:defRPr>
            </a:lvl3pPr>
            <a:lvl4pPr marL="1600200" indent="-228600">
              <a:defRPr spc="300">
                <a:cs typeface="汉仪正圆-45W" panose="00020600040101010101" charset="-122"/>
              </a:defRPr>
            </a:lvl4pPr>
            <a:lvl5pPr marL="2057400" indent="-228600">
              <a:defRPr spc="300">
                <a:cs typeface="汉仪正圆-45W" panose="00020600040101010101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>
            <a:lvl1pPr>
              <a:defRPr>
                <a:cs typeface="汉仪正圆-45W" panose="00020600040101010101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3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2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6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7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Relationship Id="rId3" Type="http://schemas.openxmlformats.org/officeDocument/2006/relationships/tags" Target="../tags/tag48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39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0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1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3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4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3.xml"/><Relationship Id="rId2" Type="http://schemas.openxmlformats.org/officeDocument/2006/relationships/tags" Target="../tags/tag45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635" cy="6858000"/>
          </a:xfrm>
          <a:prstGeom prst="rect">
            <a:avLst/>
          </a:prstGeom>
          <a:gradFill>
            <a:gsLst>
              <a:gs pos="45000">
                <a:srgbClr val="F7FEFD">
                  <a:alpha val="82000"/>
                </a:srgbClr>
              </a:gs>
              <a:gs pos="0">
                <a:srgbClr val="EEFDFB">
                  <a:alpha val="92000"/>
                </a:srgbClr>
              </a:gs>
              <a:gs pos="72000">
                <a:srgbClr val="FBFFFE">
                  <a:alpha val="4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汉仪正圆-45W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655378" y="1998345"/>
            <a:ext cx="4671060" cy="286131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0" b="0" i="0" u="none" strike="noStrike" kern="0" cap="none" spc="0" normalizeH="0" baseline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TeaFender</a:t>
            </a:r>
            <a:endParaRPr kumimoji="0" lang="zh-CN" altLang="en-US" sz="6000" b="0" i="0" u="none" strike="noStrike" kern="0" cap="none" spc="0" normalizeH="0" baseline="0" noProof="0" dirty="0">
              <a:ln>
                <a:noFill/>
              </a:ln>
              <a:solidFill>
                <a:srgbClr val="7CB10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2022</a:t>
            </a:r>
            <a:endParaRPr kumimoji="0" lang="en-US" altLang="zh-CN" sz="4000" b="0" i="0" u="none" strike="noStrike" kern="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HiZJU-C</a:t>
            </a:r>
            <a:r>
              <a:rPr kumimoji="0" lang="en-US" altLang="zh-CN" sz="4000" b="0" i="0" u="none" strike="noStrike" kern="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hina</a:t>
            </a:r>
            <a:endParaRPr kumimoji="0" lang="en-US" altLang="zh-CN" sz="4000" b="0" i="0" u="none" strike="noStrike" kern="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“与”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门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379730" y="1202055"/>
            <a:ext cx="11648440" cy="5258651"/>
            <a:chOff x="964" y="3200"/>
            <a:chExt cx="17978" cy="7003"/>
          </a:xfrm>
        </p:grpSpPr>
        <p:pic>
          <p:nvPicPr>
            <p:cNvPr id="2" name="图片 6" descr="截屏2023-02-12 16.15.3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239" y="3200"/>
              <a:ext cx="12213" cy="6886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964" y="6317"/>
              <a:ext cx="6110" cy="1597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wrap="square" rtlCol="0" anchor="t">
              <a:spAutoFit/>
            </a:bodyPr>
            <a:p>
              <a:pPr algn="just"/>
              <a:r>
                <a:rPr lang="zh-CN" altLang="en-US" kern="0" noProof="0" dirty="0">
                  <a:ln>
                    <a:noFill/>
                  </a:ln>
                  <a:solidFill>
                    <a:srgbClr val="454545"/>
                  </a:solidFill>
                  <a:effectLst/>
                  <a:uLnTx/>
                  <a:uFillTx/>
                  <a:latin typeface="汉仪中宋S" panose="00020600040101010101" charset="-122"/>
                  <a:ea typeface="汉仪中宋S" panose="00020600040101010101" charset="-122"/>
                  <a:cs typeface="汉仪中宋S" panose="00020600040101010101" charset="-122"/>
                  <a:sym typeface="+mn-ea"/>
                </a:rPr>
                <a:t>利用GPCR下游两个基因的启动子作为“与门”的输入信号，在两个信号同时存在的情况下，转录sgRNA，表达dCas9蛋白和MXI1抑制转录因子</a:t>
              </a:r>
              <a:endParaRPr lang="zh-CN" altLang="en-US"/>
            </a:p>
          </p:txBody>
        </p:sp>
        <p:sp>
          <p:nvSpPr>
            <p:cNvPr id="12" name="上箭头 11"/>
            <p:cNvSpPr/>
            <p:nvPr/>
          </p:nvSpPr>
          <p:spPr>
            <a:xfrm>
              <a:off x="3839" y="5703"/>
              <a:ext cx="360" cy="473"/>
            </a:xfrm>
            <a:prstGeom prst="upArrow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1588" y="3943"/>
              <a:ext cx="2808" cy="527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wrap="square" rtlCol="0" anchor="t">
              <a:spAutoFit/>
            </a:bodyPr>
            <a:p>
              <a:pPr algn="ctr">
                <a:lnSpc>
                  <a:spcPct val="110000"/>
                </a:lnSpc>
              </a:pPr>
              <a:r>
                <a:rPr lang="zh-CN" altLang="en-US" kern="0" noProof="0" dirty="0">
                  <a:ln>
                    <a:noFill/>
                  </a:ln>
                  <a:solidFill>
                    <a:srgbClr val="454545"/>
                  </a:solidFill>
                  <a:effectLst/>
                  <a:uLnTx/>
                  <a:uFillTx/>
                  <a:latin typeface="汉仪中宋S" panose="00020600040101010101" charset="-122"/>
                  <a:ea typeface="汉仪中宋S" panose="00020600040101010101" charset="-122"/>
                  <a:cs typeface="汉仪中宋S" panose="00020600040101010101" charset="-122"/>
                  <a:sym typeface="+mn-ea"/>
                </a:rPr>
                <a:t>两者形成聚合物</a:t>
              </a:r>
              <a:endParaRPr lang="zh-CN" altLang="en-US"/>
            </a:p>
          </p:txBody>
        </p:sp>
        <p:sp>
          <p:nvSpPr>
            <p:cNvPr id="19" name="左箭头 18"/>
            <p:cNvSpPr/>
            <p:nvPr/>
          </p:nvSpPr>
          <p:spPr>
            <a:xfrm>
              <a:off x="10839" y="4016"/>
              <a:ext cx="569" cy="474"/>
            </a:xfrm>
            <a:prstGeom prst="leftArrow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265" y="5982"/>
              <a:ext cx="6599" cy="490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wrap="square" rtlCol="0">
              <a:spAutoFit/>
            </a:bodyPr>
            <a:p>
              <a:pPr algn="l"/>
              <a:r>
                <a:rPr lang="zh-CN" altLang="en-US" kern="0" noProof="0" dirty="0">
                  <a:ln>
                    <a:noFill/>
                  </a:ln>
                  <a:solidFill>
                    <a:srgbClr val="454545"/>
                  </a:solidFill>
                  <a:effectLst/>
                  <a:uLnTx/>
                  <a:uFillTx/>
                  <a:latin typeface="汉仪中宋S" panose="00020600040101010101" charset="-122"/>
                  <a:ea typeface="汉仪中宋S" panose="00020600040101010101" charset="-122"/>
                  <a:cs typeface="汉仪中宋S" panose="00020600040101010101" charset="-122"/>
                  <a:sym typeface="+mn-ea"/>
                </a:rPr>
                <a:t>通过sgRNA特异性地引导并沉默lacI基因</a:t>
              </a:r>
              <a:endParaRPr lang="zh-CN" altLang="en-US"/>
            </a:p>
          </p:txBody>
        </p:sp>
        <p:sp>
          <p:nvSpPr>
            <p:cNvPr id="21" name="左箭头 20"/>
            <p:cNvSpPr/>
            <p:nvPr/>
          </p:nvSpPr>
          <p:spPr>
            <a:xfrm>
              <a:off x="9542" y="6035"/>
              <a:ext cx="569" cy="474"/>
            </a:xfrm>
            <a:prstGeom prst="leftArrow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1132" y="8054"/>
              <a:ext cx="6111" cy="859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wrap="square" rtlCol="0" anchor="t">
              <a:spAutoFit/>
            </a:bodyPr>
            <a:p>
              <a:r>
                <a:rPr lang="zh-CN" altLang="en-US" kern="0" noProof="0" dirty="0">
                  <a:ln>
                    <a:noFill/>
                  </a:ln>
                  <a:solidFill>
                    <a:srgbClr val="454545"/>
                  </a:solidFill>
                  <a:effectLst/>
                  <a:uLnTx/>
                  <a:uFillTx/>
                  <a:latin typeface="汉仪中宋S" panose="00020600040101010101" charset="-122"/>
                  <a:ea typeface="汉仪中宋S" panose="00020600040101010101" charset="-122"/>
                  <a:cs typeface="汉仪中宋S" panose="00020600040101010101" charset="-122"/>
                  <a:sym typeface="+mn-ea"/>
                </a:rPr>
                <a:t>原本lacI蛋白抑制mCherry所在的基因回路中的乳糖操纵子，使之无法转录</a:t>
              </a:r>
              <a:endParaRPr lang="zh-CN" altLang="en-US"/>
            </a:p>
          </p:txBody>
        </p:sp>
        <p:sp>
          <p:nvSpPr>
            <p:cNvPr id="23" name="左箭头 22"/>
            <p:cNvSpPr/>
            <p:nvPr/>
          </p:nvSpPr>
          <p:spPr>
            <a:xfrm>
              <a:off x="10443" y="8325"/>
              <a:ext cx="569" cy="474"/>
            </a:xfrm>
            <a:prstGeom prst="leftArrow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4196" y="9344"/>
              <a:ext cx="4746" cy="859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</p:spPr>
          <p:txBody>
            <a:bodyPr wrap="square" rtlCol="0" anchor="t">
              <a:spAutoFit/>
            </a:bodyPr>
            <a:p>
              <a:pPr algn="ctr"/>
              <a:r>
                <a:rPr lang="zh-CN" altLang="en-US" kern="0" noProof="0" dirty="0">
                  <a:ln>
                    <a:noFill/>
                  </a:ln>
                  <a:solidFill>
                    <a:srgbClr val="454545"/>
                  </a:solidFill>
                  <a:effectLst/>
                  <a:uLnTx/>
                  <a:uFillTx/>
                  <a:latin typeface="汉仪中宋S" panose="00020600040101010101" charset="-122"/>
                  <a:ea typeface="汉仪中宋S" panose="00020600040101010101" charset="-122"/>
                  <a:cs typeface="汉仪中宋S" panose="00020600040101010101" charset="-122"/>
                  <a:sym typeface="+mn-ea"/>
                </a:rPr>
                <a:t>沉默lacI基因后CMV启动子重新被激活并输出靶基因</a:t>
              </a:r>
              <a:endParaRPr lang="zh-CN" altLang="en-US"/>
            </a:p>
          </p:txBody>
        </p:sp>
        <p:sp>
          <p:nvSpPr>
            <p:cNvPr id="25" name="左箭头 24"/>
            <p:cNvSpPr/>
            <p:nvPr/>
          </p:nvSpPr>
          <p:spPr>
            <a:xfrm>
              <a:off x="13248" y="9615"/>
              <a:ext cx="569" cy="474"/>
            </a:xfrm>
            <a:prstGeom prst="leftArrow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疏水蛋白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915670" y="1558290"/>
            <a:ext cx="999045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目的：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将工程酵母固定在培养基表面，便于接收茶树释放的苯甲醛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15670" y="2857500"/>
            <a:ext cx="99904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疏水蛋白是一种具有两亲性的分泌蛋白，既有疏水的部分也有亲水的部分，可以迁移到疏水-亲水界面(如空气-水界面)，具有疏水蛋白的工程菌可以附着在某些表面。基于上述疏水蛋白的特性，让工程酵母表达某种疏水蛋白，并将其组装在酵母的外表面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Model</a:t>
            </a:r>
            <a:endParaRPr lang="en-US" altLang="zh-CN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4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27" name="文本框 26"/>
          <p:cNvSpPr txBox="1"/>
          <p:nvPr/>
        </p:nvSpPr>
        <p:spPr>
          <a:xfrm>
            <a:off x="915670" y="1202055"/>
            <a:ext cx="999045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1.HarmOR10三级结构的建模和推测-AlphaFold2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2.HarmOR10受体结合部位附近的氨基酸残基模拟突变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目的：评估并比较突变体与苯甲醛之间的结合能，选用性能更好的</a:t>
            </a: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突变体提高受体和苯甲醛之间的结合程度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2" name="图片 1" descr="截屏2023-02-12 18.29.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5670" y="2919095"/>
            <a:ext cx="4863465" cy="3397250"/>
          </a:xfrm>
          <a:prstGeom prst="rect">
            <a:avLst/>
          </a:prstGeom>
        </p:spPr>
      </p:pic>
      <p:pic>
        <p:nvPicPr>
          <p:cNvPr id="4" name="图片 3" descr="截屏2023-02-12 18.30.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3675" y="2902585"/>
            <a:ext cx="4864100" cy="339788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635" cy="6858000"/>
          </a:xfrm>
          <a:prstGeom prst="rect">
            <a:avLst/>
          </a:prstGeom>
          <a:gradFill>
            <a:gsLst>
              <a:gs pos="45000">
                <a:srgbClr val="F7FEFD">
                  <a:alpha val="82000"/>
                </a:srgbClr>
              </a:gs>
              <a:gs pos="0">
                <a:srgbClr val="EEFDFB">
                  <a:alpha val="92000"/>
                </a:srgbClr>
              </a:gs>
              <a:gs pos="72000">
                <a:srgbClr val="FBFFFE">
                  <a:alpha val="4000"/>
                </a:srgbClr>
              </a:gs>
              <a:gs pos="100000">
                <a:sysClr val="window" lastClr="FFFFFF">
                  <a:alpha val="0"/>
                </a:sysClr>
              </a:gs>
            </a:gsLst>
            <a:lin ang="27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汉仪正圆-45W" panose="0002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80560" y="2804160"/>
            <a:ext cx="3195320" cy="1014730"/>
          </a:xfrm>
          <a:prstGeom prst="rect">
            <a:avLst/>
          </a:prstGeom>
          <a:noFill/>
        </p:spPr>
        <p:txBody>
          <a:bodyPr wrap="none">
            <a:spAutoFit/>
          </a:bodyPr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6000" b="0" i="0" u="none" strike="noStrike" kern="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THANKS</a:t>
            </a:r>
            <a:endParaRPr kumimoji="0" lang="en-US" altLang="zh-CN" sz="6000" b="0" i="0" u="none" strike="noStrike" kern="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0" y="0"/>
            <a:ext cx="12192635" cy="6858000"/>
          </a:xfrm>
          <a:prstGeom prst="rect">
            <a:avLst/>
          </a:prstGeom>
          <a:gradFill>
            <a:gsLst>
              <a:gs pos="64000">
                <a:srgbClr val="F7FEFD">
                  <a:alpha val="78000"/>
                </a:srgbClr>
              </a:gs>
              <a:gs pos="0">
                <a:srgbClr val="EEFDFB">
                  <a:alpha val="92000"/>
                </a:srgbClr>
              </a:gs>
              <a:gs pos="96000">
                <a:sysClr val="window" lastClr="FFFFFF">
                  <a:alpha val="0"/>
                </a:sys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汉仪正圆-45W" panose="00020600040101010101" charset="-122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821055" y="3075305"/>
            <a:ext cx="2119630" cy="2829560"/>
          </a:xfrm>
          <a:custGeom>
            <a:avLst/>
            <a:gdLst>
              <a:gd name="adj" fmla="val 9503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38" h="4773">
                <a:moveTo>
                  <a:pt x="519" y="0"/>
                </a:moveTo>
                <a:lnTo>
                  <a:pt x="2820" y="0"/>
                </a:lnTo>
                <a:cubicBezTo>
                  <a:pt x="2964" y="0"/>
                  <a:pt x="3082" y="113"/>
                  <a:pt x="3089" y="256"/>
                </a:cubicBezTo>
                <a:lnTo>
                  <a:pt x="3089" y="257"/>
                </a:lnTo>
                <a:lnTo>
                  <a:pt x="3100" y="259"/>
                </a:lnTo>
                <a:cubicBezTo>
                  <a:pt x="3237" y="295"/>
                  <a:pt x="3338" y="419"/>
                  <a:pt x="3338" y="567"/>
                </a:cubicBezTo>
                <a:lnTo>
                  <a:pt x="3338" y="4206"/>
                </a:lnTo>
                <a:cubicBezTo>
                  <a:pt x="3338" y="4354"/>
                  <a:pt x="3237" y="4478"/>
                  <a:pt x="3100" y="4514"/>
                </a:cubicBezTo>
                <a:lnTo>
                  <a:pt x="3089" y="4516"/>
                </a:lnTo>
                <a:lnTo>
                  <a:pt x="3089" y="4517"/>
                </a:lnTo>
                <a:cubicBezTo>
                  <a:pt x="3082" y="4660"/>
                  <a:pt x="2964" y="4773"/>
                  <a:pt x="2820" y="4773"/>
                </a:cubicBezTo>
                <a:lnTo>
                  <a:pt x="519" y="4773"/>
                </a:lnTo>
                <a:cubicBezTo>
                  <a:pt x="374" y="4773"/>
                  <a:pt x="256" y="4660"/>
                  <a:pt x="249" y="4517"/>
                </a:cubicBezTo>
                <a:lnTo>
                  <a:pt x="249" y="4516"/>
                </a:lnTo>
                <a:lnTo>
                  <a:pt x="238" y="4514"/>
                </a:lnTo>
                <a:cubicBezTo>
                  <a:pt x="101" y="4478"/>
                  <a:pt x="0" y="4354"/>
                  <a:pt x="0" y="4206"/>
                </a:cubicBezTo>
                <a:lnTo>
                  <a:pt x="0" y="567"/>
                </a:lnTo>
                <a:cubicBezTo>
                  <a:pt x="0" y="419"/>
                  <a:pt x="101" y="295"/>
                  <a:pt x="238" y="259"/>
                </a:cubicBezTo>
                <a:lnTo>
                  <a:pt x="249" y="257"/>
                </a:lnTo>
                <a:lnTo>
                  <a:pt x="249" y="256"/>
                </a:lnTo>
                <a:cubicBezTo>
                  <a:pt x="256" y="113"/>
                  <a:pt x="374" y="0"/>
                  <a:pt x="519" y="0"/>
                </a:cubicBezTo>
                <a:close/>
              </a:path>
            </a:pathLst>
          </a:custGeom>
          <a:gradFill>
            <a:gsLst>
              <a:gs pos="25000">
                <a:srgbClr val="E2FDF8"/>
              </a:gs>
              <a:gs pos="100000">
                <a:srgbClr val="E2FDFD">
                  <a:alpha val="29000"/>
                </a:srgbClr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1D17B">
                    <a:alpha val="36000"/>
                  </a:srgbClr>
                </a:gs>
              </a:gsLst>
              <a:lin ang="162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cs typeface="汉仪正圆-45W" panose="00020600040101010101" charset="-122"/>
              <a:sym typeface="+mn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110990" y="677545"/>
            <a:ext cx="3970020" cy="1245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gradFill>
                  <a:gsLst>
                    <a:gs pos="3000">
                      <a:srgbClr val="FED08F">
                        <a:alpha val="16000"/>
                      </a:srgbClr>
                    </a:gs>
                    <a:gs pos="100000">
                      <a:srgbClr val="FED090">
                        <a:alpha val="41000"/>
                      </a:srgbClr>
                    </a:gs>
                  </a:gsLst>
                  <a:lin ang="5400000" scaled="0"/>
                </a:gradFill>
              </a14:hiddenFill>
            </a:ext>
          </a:extLst>
        </p:spPr>
        <p:txBody>
          <a:bodyPr vert="horz" wrap="square" rtlCol="0">
            <a:spAutoFit/>
          </a:bodyPr>
          <a:p>
            <a:pPr algn="ctr"/>
            <a:r>
              <a:rPr lang="en-US" altLang="zh-CN" sz="75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Co</a:t>
            </a:r>
            <a:r>
              <a:rPr lang="en-US" altLang="zh-CN" sz="75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ntents</a:t>
            </a:r>
            <a:endParaRPr lang="en-US" altLang="zh-CN" sz="75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1305048" y="266099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25" name="任意多边形 24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6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1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982345" y="4259580"/>
            <a:ext cx="180530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Background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3635375" y="3075940"/>
            <a:ext cx="2119630" cy="2829560"/>
          </a:xfrm>
          <a:custGeom>
            <a:avLst/>
            <a:gdLst>
              <a:gd name="adj" fmla="val 9503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38" h="4773">
                <a:moveTo>
                  <a:pt x="519" y="0"/>
                </a:moveTo>
                <a:lnTo>
                  <a:pt x="2820" y="0"/>
                </a:lnTo>
                <a:cubicBezTo>
                  <a:pt x="2964" y="0"/>
                  <a:pt x="3082" y="113"/>
                  <a:pt x="3089" y="256"/>
                </a:cubicBezTo>
                <a:lnTo>
                  <a:pt x="3089" y="257"/>
                </a:lnTo>
                <a:lnTo>
                  <a:pt x="3100" y="259"/>
                </a:lnTo>
                <a:cubicBezTo>
                  <a:pt x="3237" y="295"/>
                  <a:pt x="3338" y="419"/>
                  <a:pt x="3338" y="567"/>
                </a:cubicBezTo>
                <a:lnTo>
                  <a:pt x="3338" y="4206"/>
                </a:lnTo>
                <a:cubicBezTo>
                  <a:pt x="3338" y="4354"/>
                  <a:pt x="3237" y="4478"/>
                  <a:pt x="3100" y="4514"/>
                </a:cubicBezTo>
                <a:lnTo>
                  <a:pt x="3089" y="4516"/>
                </a:lnTo>
                <a:lnTo>
                  <a:pt x="3089" y="4517"/>
                </a:lnTo>
                <a:cubicBezTo>
                  <a:pt x="3082" y="4660"/>
                  <a:pt x="2964" y="4773"/>
                  <a:pt x="2820" y="4773"/>
                </a:cubicBezTo>
                <a:lnTo>
                  <a:pt x="519" y="4773"/>
                </a:lnTo>
                <a:cubicBezTo>
                  <a:pt x="374" y="4773"/>
                  <a:pt x="256" y="4660"/>
                  <a:pt x="249" y="4517"/>
                </a:cubicBezTo>
                <a:lnTo>
                  <a:pt x="249" y="4516"/>
                </a:lnTo>
                <a:lnTo>
                  <a:pt x="238" y="4514"/>
                </a:lnTo>
                <a:cubicBezTo>
                  <a:pt x="101" y="4478"/>
                  <a:pt x="0" y="4354"/>
                  <a:pt x="0" y="4206"/>
                </a:cubicBezTo>
                <a:lnTo>
                  <a:pt x="0" y="567"/>
                </a:lnTo>
                <a:cubicBezTo>
                  <a:pt x="0" y="419"/>
                  <a:pt x="101" y="295"/>
                  <a:pt x="238" y="259"/>
                </a:cubicBezTo>
                <a:lnTo>
                  <a:pt x="249" y="257"/>
                </a:lnTo>
                <a:lnTo>
                  <a:pt x="249" y="256"/>
                </a:lnTo>
                <a:cubicBezTo>
                  <a:pt x="256" y="113"/>
                  <a:pt x="374" y="0"/>
                  <a:pt x="519" y="0"/>
                </a:cubicBezTo>
                <a:close/>
              </a:path>
            </a:pathLst>
          </a:custGeom>
          <a:gradFill>
            <a:gsLst>
              <a:gs pos="25000">
                <a:srgbClr val="E2FDF8"/>
              </a:gs>
              <a:gs pos="100000">
                <a:srgbClr val="E2FDFD">
                  <a:alpha val="29000"/>
                </a:srgbClr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1D17B">
                    <a:alpha val="36000"/>
                  </a:srgbClr>
                </a:gs>
              </a:gsLst>
              <a:lin ang="162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cs typeface="汉仪正圆-45W" panose="00020600040101010101" charset="-122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118610" y="2691932"/>
            <a:ext cx="1167130" cy="1003779"/>
            <a:chOff x="2645" y="4010"/>
            <a:chExt cx="1540" cy="1325"/>
          </a:xfrm>
        </p:grpSpPr>
        <p:sp>
          <p:nvSpPr>
            <p:cNvPr id="18" name="任意多边形 17"/>
            <p:cNvSpPr/>
            <p:nvPr userDrawn="1"/>
          </p:nvSpPr>
          <p:spPr>
            <a:xfrm>
              <a:off x="2645" y="401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26000"/>
                  </a:srgbClr>
                </a:gs>
                <a:gs pos="100000">
                  <a:srgbClr val="0C9455">
                    <a:alpha val="26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19" name="任意多边形 18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20" name="任意多边形 19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21" name="明月设计6"/>
            <p:cNvSpPr txBox="1"/>
            <p:nvPr/>
          </p:nvSpPr>
          <p:spPr>
            <a:xfrm>
              <a:off x="3298" y="4365"/>
              <a:ext cx="284" cy="483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2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24" name="任意多边形 23"/>
          <p:cNvSpPr/>
          <p:nvPr/>
        </p:nvSpPr>
        <p:spPr>
          <a:xfrm>
            <a:off x="6434455" y="3075940"/>
            <a:ext cx="2119630" cy="2829560"/>
          </a:xfrm>
          <a:custGeom>
            <a:avLst/>
            <a:gdLst>
              <a:gd name="adj" fmla="val 9503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38" h="4773">
                <a:moveTo>
                  <a:pt x="519" y="0"/>
                </a:moveTo>
                <a:lnTo>
                  <a:pt x="2820" y="0"/>
                </a:lnTo>
                <a:cubicBezTo>
                  <a:pt x="2964" y="0"/>
                  <a:pt x="3082" y="113"/>
                  <a:pt x="3089" y="256"/>
                </a:cubicBezTo>
                <a:lnTo>
                  <a:pt x="3089" y="257"/>
                </a:lnTo>
                <a:lnTo>
                  <a:pt x="3100" y="259"/>
                </a:lnTo>
                <a:cubicBezTo>
                  <a:pt x="3237" y="295"/>
                  <a:pt x="3338" y="419"/>
                  <a:pt x="3338" y="567"/>
                </a:cubicBezTo>
                <a:lnTo>
                  <a:pt x="3338" y="4206"/>
                </a:lnTo>
                <a:cubicBezTo>
                  <a:pt x="3338" y="4354"/>
                  <a:pt x="3237" y="4478"/>
                  <a:pt x="3100" y="4514"/>
                </a:cubicBezTo>
                <a:lnTo>
                  <a:pt x="3089" y="4516"/>
                </a:lnTo>
                <a:lnTo>
                  <a:pt x="3089" y="4517"/>
                </a:lnTo>
                <a:cubicBezTo>
                  <a:pt x="3082" y="4660"/>
                  <a:pt x="2964" y="4773"/>
                  <a:pt x="2820" y="4773"/>
                </a:cubicBezTo>
                <a:lnTo>
                  <a:pt x="519" y="4773"/>
                </a:lnTo>
                <a:cubicBezTo>
                  <a:pt x="374" y="4773"/>
                  <a:pt x="256" y="4660"/>
                  <a:pt x="249" y="4517"/>
                </a:cubicBezTo>
                <a:lnTo>
                  <a:pt x="249" y="4516"/>
                </a:lnTo>
                <a:lnTo>
                  <a:pt x="238" y="4514"/>
                </a:lnTo>
                <a:cubicBezTo>
                  <a:pt x="101" y="4478"/>
                  <a:pt x="0" y="4354"/>
                  <a:pt x="0" y="4206"/>
                </a:cubicBezTo>
                <a:lnTo>
                  <a:pt x="0" y="567"/>
                </a:lnTo>
                <a:cubicBezTo>
                  <a:pt x="0" y="419"/>
                  <a:pt x="101" y="295"/>
                  <a:pt x="238" y="259"/>
                </a:cubicBezTo>
                <a:lnTo>
                  <a:pt x="249" y="257"/>
                </a:lnTo>
                <a:lnTo>
                  <a:pt x="249" y="256"/>
                </a:lnTo>
                <a:cubicBezTo>
                  <a:pt x="256" y="113"/>
                  <a:pt x="374" y="0"/>
                  <a:pt x="519" y="0"/>
                </a:cubicBezTo>
                <a:close/>
              </a:path>
            </a:pathLst>
          </a:custGeom>
          <a:gradFill>
            <a:gsLst>
              <a:gs pos="25000">
                <a:srgbClr val="E2FDF8"/>
              </a:gs>
              <a:gs pos="100000">
                <a:srgbClr val="E2FDFD">
                  <a:alpha val="29000"/>
                </a:srgbClr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1D17B">
                    <a:alpha val="36000"/>
                  </a:srgbClr>
                </a:gs>
              </a:gsLst>
              <a:lin ang="162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cs typeface="汉仪正圆-45W" panose="00020600040101010101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6917690" y="2661629"/>
            <a:ext cx="1167130" cy="1003779"/>
            <a:chOff x="2645" y="3970"/>
            <a:chExt cx="1540" cy="1325"/>
          </a:xfrm>
        </p:grpSpPr>
        <p:sp>
          <p:nvSpPr>
            <p:cNvPr id="29" name="任意多边形 28"/>
            <p:cNvSpPr/>
            <p:nvPr userDrawn="1"/>
          </p:nvSpPr>
          <p:spPr>
            <a:xfrm>
              <a:off x="2645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33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1" name="任意多边形 30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32" name="任意多边形 31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4" name="明月设计6"/>
            <p:cNvSpPr txBox="1"/>
            <p:nvPr/>
          </p:nvSpPr>
          <p:spPr>
            <a:xfrm>
              <a:off x="3274" y="4386"/>
              <a:ext cx="313" cy="453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37" name="任意多边形 36"/>
          <p:cNvSpPr/>
          <p:nvPr/>
        </p:nvSpPr>
        <p:spPr>
          <a:xfrm>
            <a:off x="9248775" y="3075940"/>
            <a:ext cx="2119630" cy="2829560"/>
          </a:xfrm>
          <a:custGeom>
            <a:avLst/>
            <a:gdLst>
              <a:gd name="adj" fmla="val 9503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338" h="4773">
                <a:moveTo>
                  <a:pt x="519" y="0"/>
                </a:moveTo>
                <a:lnTo>
                  <a:pt x="2820" y="0"/>
                </a:lnTo>
                <a:cubicBezTo>
                  <a:pt x="2964" y="0"/>
                  <a:pt x="3082" y="113"/>
                  <a:pt x="3089" y="256"/>
                </a:cubicBezTo>
                <a:lnTo>
                  <a:pt x="3089" y="257"/>
                </a:lnTo>
                <a:lnTo>
                  <a:pt x="3100" y="259"/>
                </a:lnTo>
                <a:cubicBezTo>
                  <a:pt x="3237" y="295"/>
                  <a:pt x="3338" y="419"/>
                  <a:pt x="3338" y="567"/>
                </a:cubicBezTo>
                <a:lnTo>
                  <a:pt x="3338" y="4206"/>
                </a:lnTo>
                <a:cubicBezTo>
                  <a:pt x="3338" y="4354"/>
                  <a:pt x="3237" y="4478"/>
                  <a:pt x="3100" y="4514"/>
                </a:cubicBezTo>
                <a:lnTo>
                  <a:pt x="3089" y="4516"/>
                </a:lnTo>
                <a:lnTo>
                  <a:pt x="3089" y="4517"/>
                </a:lnTo>
                <a:cubicBezTo>
                  <a:pt x="3082" y="4660"/>
                  <a:pt x="2964" y="4773"/>
                  <a:pt x="2820" y="4773"/>
                </a:cubicBezTo>
                <a:lnTo>
                  <a:pt x="519" y="4773"/>
                </a:lnTo>
                <a:cubicBezTo>
                  <a:pt x="374" y="4773"/>
                  <a:pt x="256" y="4660"/>
                  <a:pt x="249" y="4517"/>
                </a:cubicBezTo>
                <a:lnTo>
                  <a:pt x="249" y="4516"/>
                </a:lnTo>
                <a:lnTo>
                  <a:pt x="238" y="4514"/>
                </a:lnTo>
                <a:cubicBezTo>
                  <a:pt x="101" y="4478"/>
                  <a:pt x="0" y="4354"/>
                  <a:pt x="0" y="4206"/>
                </a:cubicBezTo>
                <a:lnTo>
                  <a:pt x="0" y="567"/>
                </a:lnTo>
                <a:cubicBezTo>
                  <a:pt x="0" y="419"/>
                  <a:pt x="101" y="295"/>
                  <a:pt x="238" y="259"/>
                </a:cubicBezTo>
                <a:lnTo>
                  <a:pt x="249" y="257"/>
                </a:lnTo>
                <a:lnTo>
                  <a:pt x="249" y="256"/>
                </a:lnTo>
                <a:cubicBezTo>
                  <a:pt x="256" y="113"/>
                  <a:pt x="374" y="0"/>
                  <a:pt x="519" y="0"/>
                </a:cubicBezTo>
                <a:close/>
              </a:path>
            </a:pathLst>
          </a:custGeom>
          <a:gradFill>
            <a:gsLst>
              <a:gs pos="25000">
                <a:srgbClr val="E2FDF8"/>
              </a:gs>
              <a:gs pos="100000">
                <a:srgbClr val="E2FDFD">
                  <a:alpha val="29000"/>
                </a:srgbClr>
              </a:gs>
            </a:gsLst>
            <a:lin ang="5400000" scaled="0"/>
          </a:gradFill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11D17B">
                    <a:alpha val="36000"/>
                  </a:srgbClr>
                </a:gs>
              </a:gsLst>
              <a:lin ang="162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cs typeface="汉仪正圆-45W" panose="00020600040101010101" charset="-122"/>
              <a:sym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9732010" y="2699385"/>
            <a:ext cx="1167130" cy="1021203"/>
            <a:chOff x="2645" y="4019"/>
            <a:chExt cx="1540" cy="1348"/>
          </a:xfrm>
        </p:grpSpPr>
        <p:sp>
          <p:nvSpPr>
            <p:cNvPr id="39" name="任意多边形 38"/>
            <p:cNvSpPr/>
            <p:nvPr userDrawn="1"/>
          </p:nvSpPr>
          <p:spPr>
            <a:xfrm>
              <a:off x="2645" y="4042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29000"/>
                  </a:srgbClr>
                </a:gs>
                <a:gs pos="100000">
                  <a:srgbClr val="0C9455">
                    <a:alpha val="29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42" name="任意多边形 41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43" name="任意多边形 42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44" name="明月设计6"/>
            <p:cNvSpPr txBox="1"/>
            <p:nvPr/>
          </p:nvSpPr>
          <p:spPr>
            <a:xfrm>
              <a:off x="3255" y="4364"/>
              <a:ext cx="302" cy="453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4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818255" y="4270375"/>
            <a:ext cx="180530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Description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602730" y="4281170"/>
            <a:ext cx="180530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De</a:t>
            </a: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sign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410700" y="4281170"/>
            <a:ext cx="1805305" cy="46037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Model</a:t>
            </a:r>
            <a:endParaRPr kumimoji="0" lang="en-US" altLang="zh-CN" sz="24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11580" y="452755"/>
            <a:ext cx="194119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Background</a:t>
            </a:r>
            <a:endParaRPr lang="en-US" altLang="zh-CN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1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pic>
        <p:nvPicPr>
          <p:cNvPr id="17" name="图片 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525" y="1860550"/>
            <a:ext cx="5071110" cy="3498850"/>
          </a:xfrm>
          <a:prstGeom prst="round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272530" y="2056130"/>
            <a:ext cx="502602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Toxoptera aurantii（tea aphid）茶蚜病虫害使茶叶生产的数量和质量有所下降</a:t>
            </a:r>
            <a:endParaRPr lang="en-US" altLang="zh-CN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茶蚜会在短时间内对杀虫剂和转基因作物产生抗药性，传统防治效果不佳也不环保</a:t>
            </a:r>
            <a:endParaRPr lang="zh-CN" altLang="en-US" sz="2800"/>
          </a:p>
        </p:txBody>
      </p:sp>
      <p:sp>
        <p:nvSpPr>
          <p:cNvPr id="19" name="文本框 18"/>
          <p:cNvSpPr txBox="1"/>
          <p:nvPr/>
        </p:nvSpPr>
        <p:spPr>
          <a:xfrm>
            <a:off x="972185" y="1053465"/>
            <a:ext cx="41617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54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杭州 </a:t>
            </a:r>
            <a:r>
              <a:rPr lang="en-US" altLang="zh-CN" sz="32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著名茶叶产区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2235200" y="5609590"/>
            <a:ext cx="840359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54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生物防治—</a:t>
            </a:r>
            <a:r>
              <a:rPr lang="en-US" altLang="zh-CN" sz="54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 </a:t>
            </a:r>
            <a:r>
              <a:rPr lang="en-US" altLang="zh-CN" sz="28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  <a:sym typeface="+mn-ea"/>
              </a:rPr>
              <a:t>基于性信息素干扰的茶蚜防治</a:t>
            </a:r>
            <a:endParaRPr lang="en-US" altLang="zh-CN" sz="2800" kern="0" noProof="0" dirty="0">
              <a:ln>
                <a:noFill/>
              </a:ln>
              <a:solidFill>
                <a:srgbClr val="7CB10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  <a:sym typeface="+mn-ea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11580" y="452755"/>
            <a:ext cx="194119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Description</a:t>
            </a:r>
            <a:endParaRPr lang="en-US" altLang="zh-CN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2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1123950" y="1202055"/>
            <a:ext cx="1025017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解决方案 Biosensing &amp; Biosynthesis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1）Biosensing</a:t>
            </a: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 </a:t>
            </a: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生物传感：</a:t>
            </a:r>
            <a:r>
              <a:rPr lang="en-US" altLang="zh-CN" sz="28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检测苯甲醛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当茶树受到包括茶蚜在内的刺吸口器害虫的攻击时，它会释放一种以苯甲醛为主要成分的挥发性混合物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在工程菌中构建一种敏感的苯甲醛特异性受体及其下游通路，实现生物传感，监测茶树是否受到虫害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2）Biosynthesis</a:t>
            </a: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 </a:t>
            </a: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生物合成：</a:t>
            </a:r>
            <a:r>
              <a:rPr lang="en-US" altLang="zh-CN" sz="2800" kern="0" noProof="0" dirty="0">
                <a:ln>
                  <a:noFill/>
                </a:ln>
                <a:solidFill>
                  <a:srgbClr val="7CB10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合成性信息素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性信息素防治在鳞翅目（如蝴蝶）中应用较多，而同翅目（如蚜虫）应用较少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以特定比例混合的荆芥内酯和荆芥醇是茶蚜的性信息素，既可以干扰茶蚜之间的交配，也可以作为吸引茶蚜天敌大草蛉（</a:t>
            </a:r>
            <a:r>
              <a:rPr lang="zh-CN" altLang="en-US" sz="2400" i="1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Chrysopa pallens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）的信号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生物合成性信息素便宜、可再生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11580" y="452755"/>
            <a:ext cx="194119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Description</a:t>
            </a:r>
            <a:endParaRPr lang="en-US" altLang="zh-CN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2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19735" y="1202055"/>
            <a:ext cx="1157287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底盘设计</a:t>
            </a: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-茶蚜控制的自动生物装置：酿酒酵母作为底盘微生物</a:t>
            </a:r>
            <a:endParaRPr lang="en-US" altLang="zh-CN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 algn="ctr">
              <a:buFont typeface="Arial" panose="020B0604020202020204" pitchFamily="34" charset="0"/>
              <a:buNone/>
            </a:pP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1</a:t>
            </a: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）检测</a:t>
            </a:r>
            <a:r>
              <a:rPr lang="en-US" altLang="zh-CN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 2</a:t>
            </a: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）</a:t>
            </a: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生产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2" name="图片 1" descr="截屏2023-02-08 20.38.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5940" y="2795270"/>
            <a:ext cx="8800465" cy="38296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检测系统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335280" y="1202055"/>
            <a:ext cx="6716395" cy="53232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1）检测系统设计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i="1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Toxoptera aurantii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攻击茶树时，茶树会释放出特定的虫害诱导植物挥发物（HIPVs）——苯甲醛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→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测定茶树周围苯甲醛的浓度</a:t>
            </a: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 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判断茶树是否有茶蚜的侵染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G蛋白偶联受体(GPCR) HarmOR10：从棉铃虫中分离到的气味受体(ORs)之一</a:t>
            </a: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 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苯甲醛的特异性受体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→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将HarmOR10编码基因导入工程酵母中，同时敲除酿酒酵母中STE2基因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当茶树受到茶蚜侵袭并向空气中释放苯甲醛时，HarmOR10将识别信号，激发细胞内一系列的G蛋白偶联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信号途径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4" name="图片 2" descr="截屏2023-02-09 20.14.1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18680" y="1890395"/>
            <a:ext cx="3902710" cy="39458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检测系统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680720" y="1202055"/>
            <a:ext cx="6716395" cy="49542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8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2）验证检测效果</a:t>
            </a:r>
            <a:endParaRPr lang="zh-CN" altLang="en-US" sz="28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验证酵母是否能够检测苯甲醛，以及GPCR途径是否通过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→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将启动子fus1和报告基因mCherry导入酵母质粒（注：mCherry是一种红色荧光蛋白）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过程：茶树释放的苯甲醛刺激HarmOR10受体与G蛋白偶联，该G蛋白由Gpa1(α)， Ste4 (β)和Ste18 (γ)三个亚基组成，HarmOR10激活导致ɑ-亚基磷酸化，βγ-二聚体从ɑ-亚基上解离(图上黄色所示)，并激活丝裂原活化蛋白激酶（MAPK）级联信号通路，从而诱导</a:t>
            </a:r>
            <a:r>
              <a:rPr lang="en-US" altLang="zh-CN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mCherry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基因的表达，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发出红色荧光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2" name="图片 3" descr="WechatIMG114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24750" y="1202055"/>
            <a:ext cx="3533775" cy="50228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生产系统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680720" y="1202055"/>
            <a:ext cx="67163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目标产物：一定比例混合的荆芥醇和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荆芥内酯</a:t>
            </a:r>
            <a:endParaRPr lang="zh-CN" altLang="en-US" sz="24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80720" y="1811020"/>
            <a:ext cx="5459730" cy="45847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AJM3菌株：可以将糖作为底物发酵出荆芥醇</a:t>
            </a:r>
            <a:endParaRPr lang="zh-CN" altLang="en-US" sz="20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荆芥醇生产途径：得到荆芥醇各步反应所需的酶所对应基因分别是tHMGR、ERG20、GPPS2、GES、gh8h、GOR、ISY2、MLPLA，将它们全部整合在质粒中，均使用半乳糖启动子，发酵实验中使用半乳糖培养基诱导酶的表达，以获得更多的产物</a:t>
            </a:r>
            <a:endParaRPr lang="zh-CN" altLang="en-US" sz="20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MLPLA：对应一种增加荆芥醇产量的酶</a:t>
            </a:r>
            <a:endParaRPr lang="zh-CN" altLang="en-US" sz="20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0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NEPS1短链脱氢酶：将荆芥醇转化为荆芥内酯</a:t>
            </a:r>
            <a:endParaRPr lang="zh-CN" altLang="en-US" sz="2000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lvl="1" indent="0">
              <a:buFont typeface="Arial" panose="020B0604020202020204" pitchFamily="34" charset="0"/>
              <a:buNone/>
            </a:pPr>
            <a:r>
              <a:rPr lang="zh-CN" altLang="en-US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（NEPS1酶催化荆芥醇转化为荆芥内酯的效率很高，所以NEPS1基因前设置的一个较弱的启动子，以调节产物中荆芥醇和荆芥内酯的比例，获得接近一定比例的发酵产物）</a:t>
            </a:r>
            <a:endParaRPr lang="zh-CN" altLang="en-US" kern="0" noProof="0" dirty="0">
              <a:ln>
                <a:noFill/>
              </a:ln>
              <a:solidFill>
                <a:srgbClr val="454545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12" name="图片 4" descr="截屏2023-02-11 16.01.37"/>
          <p:cNvPicPr>
            <a:picLocks noChangeAspect="1"/>
          </p:cNvPicPr>
          <p:nvPr/>
        </p:nvPicPr>
        <p:blipFill>
          <a:blip r:embed="rId1"/>
          <a:srcRect l="5217" r="4417"/>
          <a:stretch>
            <a:fillRect/>
          </a:stretch>
        </p:blipFill>
        <p:spPr>
          <a:xfrm>
            <a:off x="6270625" y="1889760"/>
            <a:ext cx="5598795" cy="393827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9" name="任意多边形 38"/>
          <p:cNvSpPr/>
          <p:nvPr userDrawn="1"/>
        </p:nvSpPr>
        <p:spPr>
          <a:xfrm>
            <a:off x="335280" y="316865"/>
            <a:ext cx="872490" cy="7366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616" h="1475">
                <a:moveTo>
                  <a:pt x="810" y="0"/>
                </a:moveTo>
                <a:cubicBezTo>
                  <a:pt x="1014" y="0"/>
                  <a:pt x="1188" y="105"/>
                  <a:pt x="1263" y="253"/>
                </a:cubicBezTo>
                <a:lnTo>
                  <a:pt x="1268" y="264"/>
                </a:lnTo>
                <a:lnTo>
                  <a:pt x="1286" y="267"/>
                </a:lnTo>
                <a:cubicBezTo>
                  <a:pt x="1473" y="303"/>
                  <a:pt x="1616" y="507"/>
                  <a:pt x="1616" y="753"/>
                </a:cubicBezTo>
                <a:cubicBezTo>
                  <a:pt x="1616" y="1007"/>
                  <a:pt x="1463" y="1217"/>
                  <a:pt x="1267" y="1242"/>
                </a:cubicBezTo>
                <a:lnTo>
                  <a:pt x="1249" y="1244"/>
                </a:lnTo>
                <a:lnTo>
                  <a:pt x="1242" y="1255"/>
                </a:lnTo>
                <a:cubicBezTo>
                  <a:pt x="1159" y="1386"/>
                  <a:pt x="997" y="1475"/>
                  <a:pt x="810" y="1475"/>
                </a:cubicBezTo>
                <a:cubicBezTo>
                  <a:pt x="623" y="1475"/>
                  <a:pt x="461" y="1386"/>
                  <a:pt x="378" y="1255"/>
                </a:cubicBezTo>
                <a:lnTo>
                  <a:pt x="369" y="1240"/>
                </a:lnTo>
                <a:lnTo>
                  <a:pt x="358" y="1239"/>
                </a:lnTo>
                <a:cubicBezTo>
                  <a:pt x="155" y="1203"/>
                  <a:pt x="0" y="999"/>
                  <a:pt x="0" y="753"/>
                </a:cubicBezTo>
                <a:cubicBezTo>
                  <a:pt x="0" y="515"/>
                  <a:pt x="145" y="317"/>
                  <a:pt x="337" y="271"/>
                </a:cubicBezTo>
                <a:lnTo>
                  <a:pt x="350" y="269"/>
                </a:lnTo>
                <a:lnTo>
                  <a:pt x="357" y="253"/>
                </a:lnTo>
                <a:cubicBezTo>
                  <a:pt x="432" y="105"/>
                  <a:pt x="606" y="0"/>
                  <a:pt x="810" y="0"/>
                </a:cubicBezTo>
                <a:close/>
              </a:path>
            </a:pathLst>
          </a:custGeom>
          <a:gradFill>
            <a:gsLst>
              <a:gs pos="0">
                <a:srgbClr val="0C8994">
                  <a:alpha val="39000"/>
                </a:srgbClr>
              </a:gs>
              <a:gs pos="100000">
                <a:srgbClr val="0C9455">
                  <a:alpha val="29000"/>
                </a:srgbClr>
              </a:gs>
            </a:gsLst>
            <a:lin ang="0" scaled="0"/>
          </a:gradFill>
          <a:ln>
            <a:noFill/>
          </a:ln>
          <a:effectLst>
            <a:softEdge rad="1651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latin typeface="汉仪中宋S" panose="00020600040101010101" charset="-122"/>
              <a:ea typeface="汉仪中宋S" panose="00020600040101010101" charset="-122"/>
              <a:cs typeface="汉仪正圆-45W" panose="00020600040101010101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3320" y="452755"/>
            <a:ext cx="2371725" cy="445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Design-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“与”</a:t>
            </a:r>
            <a:r>
              <a:rPr lang="zh-CN" alt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中宋S" panose="00020600040101010101" charset="-122"/>
                <a:ea typeface="汉仪中宋S" panose="00020600040101010101" charset="-122"/>
                <a:cs typeface="+mn-ea"/>
                <a:sym typeface="+mn-lt"/>
              </a:rPr>
              <a:t>门</a:t>
            </a:r>
            <a:endParaRPr lang="zh-CN" altLang="en-US" sz="2300" dirty="0">
              <a:solidFill>
                <a:schemeClr val="tx1">
                  <a:lumMod val="75000"/>
                  <a:lumOff val="25000"/>
                </a:schemeClr>
              </a:solidFill>
              <a:latin typeface="汉仪中宋S" panose="00020600040101010101" charset="-122"/>
              <a:ea typeface="汉仪中宋S" panose="00020600040101010101" charset="-122"/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3418205" y="719455"/>
            <a:ext cx="7290435" cy="0"/>
          </a:xfrm>
          <a:prstGeom prst="line">
            <a:avLst/>
          </a:prstGeom>
          <a:ln w="6350">
            <a:solidFill>
              <a:schemeClr val="tx1">
                <a:lumMod val="65000"/>
                <a:lumOff val="35000"/>
                <a:alpha val="2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10949305" y="621030"/>
            <a:ext cx="630555" cy="109220"/>
            <a:chOff x="16344" y="1047"/>
            <a:chExt cx="993" cy="172"/>
          </a:xfrm>
        </p:grpSpPr>
        <p:sp>
          <p:nvSpPr>
            <p:cNvPr id="7" name="椭圆 6"/>
            <p:cNvSpPr/>
            <p:nvPr/>
          </p:nvSpPr>
          <p:spPr>
            <a:xfrm>
              <a:off x="1634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>
              <a:off x="1661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16894" y="1047"/>
              <a:ext cx="172" cy="172"/>
            </a:xfrm>
            <a:prstGeom prst="ellipse">
              <a:avLst/>
            </a:prstGeom>
            <a:solidFill>
              <a:srgbClr val="12BC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7165" y="1047"/>
              <a:ext cx="172" cy="172"/>
            </a:xfrm>
            <a:prstGeom prst="ellipse">
              <a:avLst/>
            </a:prstGeom>
            <a:noFill/>
            <a:ln>
              <a:solidFill>
                <a:srgbClr val="11C8CF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12BCCD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汉仪正圆-45W" panose="00020600040101010101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96338" y="198464"/>
            <a:ext cx="1167130" cy="1003778"/>
            <a:chOff x="2646" y="3970"/>
            <a:chExt cx="1540" cy="1325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2646" y="3970"/>
              <a:ext cx="1540" cy="1325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0C8994">
                    <a:alpha val="51000"/>
                  </a:srgbClr>
                </a:gs>
                <a:gs pos="100000">
                  <a:srgbClr val="0C9455">
                    <a:alpha val="31000"/>
                  </a:srgbClr>
                </a:gs>
              </a:gsLst>
              <a:lin ang="0" scaled="0"/>
            </a:gradFill>
            <a:ln>
              <a:noFill/>
            </a:ln>
            <a:effectLst>
              <a:softEdge rad="1651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30" name="任意多边形 29"/>
            <p:cNvSpPr/>
            <p:nvPr userDrawn="1"/>
          </p:nvSpPr>
          <p:spPr>
            <a:xfrm>
              <a:off x="2889" y="4019"/>
              <a:ext cx="1033" cy="1028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rgbClr val="11BCD0">
                  <a:alpha val="38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p>
              <a:pPr algn="ctr"/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8" name="任意多边形 7"/>
            <p:cNvSpPr/>
            <p:nvPr userDrawn="1"/>
          </p:nvSpPr>
          <p:spPr>
            <a:xfrm>
              <a:off x="2941" y="4071"/>
              <a:ext cx="929" cy="924"/>
            </a:xfrm>
            <a:custGeom>
              <a:avLst/>
              <a:gdLst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1616" h="1475">
                  <a:moveTo>
                    <a:pt x="810" y="0"/>
                  </a:moveTo>
                  <a:cubicBezTo>
                    <a:pt x="1014" y="0"/>
                    <a:pt x="1188" y="105"/>
                    <a:pt x="1263" y="253"/>
                  </a:cubicBezTo>
                  <a:lnTo>
                    <a:pt x="1268" y="264"/>
                  </a:lnTo>
                  <a:lnTo>
                    <a:pt x="1286" y="267"/>
                  </a:lnTo>
                  <a:cubicBezTo>
                    <a:pt x="1473" y="303"/>
                    <a:pt x="1616" y="507"/>
                    <a:pt x="1616" y="753"/>
                  </a:cubicBezTo>
                  <a:cubicBezTo>
                    <a:pt x="1616" y="1007"/>
                    <a:pt x="1463" y="1217"/>
                    <a:pt x="1267" y="1242"/>
                  </a:cubicBezTo>
                  <a:lnTo>
                    <a:pt x="1249" y="1244"/>
                  </a:lnTo>
                  <a:lnTo>
                    <a:pt x="1242" y="1255"/>
                  </a:lnTo>
                  <a:cubicBezTo>
                    <a:pt x="1159" y="1386"/>
                    <a:pt x="997" y="1475"/>
                    <a:pt x="810" y="1475"/>
                  </a:cubicBezTo>
                  <a:cubicBezTo>
                    <a:pt x="623" y="1475"/>
                    <a:pt x="461" y="1386"/>
                    <a:pt x="378" y="1255"/>
                  </a:cubicBezTo>
                  <a:lnTo>
                    <a:pt x="369" y="1240"/>
                  </a:lnTo>
                  <a:lnTo>
                    <a:pt x="358" y="1239"/>
                  </a:lnTo>
                  <a:cubicBezTo>
                    <a:pt x="155" y="1203"/>
                    <a:pt x="0" y="999"/>
                    <a:pt x="0" y="753"/>
                  </a:cubicBezTo>
                  <a:cubicBezTo>
                    <a:pt x="0" y="515"/>
                    <a:pt x="145" y="317"/>
                    <a:pt x="337" y="271"/>
                  </a:cubicBezTo>
                  <a:lnTo>
                    <a:pt x="350" y="269"/>
                  </a:lnTo>
                  <a:lnTo>
                    <a:pt x="357" y="253"/>
                  </a:lnTo>
                  <a:cubicBezTo>
                    <a:pt x="432" y="105"/>
                    <a:pt x="606" y="0"/>
                    <a:pt x="810" y="0"/>
                  </a:cubicBezTo>
                  <a:close/>
                </a:path>
              </a:pathLst>
            </a:custGeom>
            <a:gradFill>
              <a:gsLst>
                <a:gs pos="0">
                  <a:srgbClr val="11BCD0"/>
                </a:gs>
                <a:gs pos="100000">
                  <a:srgbClr val="11D17B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p>
              <a:pPr lvl="0" algn="ctr">
                <a:buClrTx/>
                <a:buSzTx/>
                <a:buFontTx/>
              </a:pPr>
              <a:endParaRPr lang="zh-CN" altLang="en-US"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ea"/>
              </a:endParaRPr>
            </a:p>
          </p:txBody>
        </p:sp>
        <p:sp>
          <p:nvSpPr>
            <p:cNvPr id="9" name="明月设计6"/>
            <p:cNvSpPr txBox="1"/>
            <p:nvPr/>
          </p:nvSpPr>
          <p:spPr>
            <a:xfrm>
              <a:off x="3285" y="4373"/>
              <a:ext cx="310" cy="467"/>
            </a:xfrm>
            <a:prstGeom prst="rect">
              <a:avLst/>
            </a:prstGeom>
            <a:noFill/>
          </p:spPr>
          <p:txBody>
            <a:bodyPr vert="eaVert" wrap="square" rtlCol="0">
              <a:noAutofit/>
            </a:bodyPr>
            <a:p>
              <a:pPr algn="l" fontAlgn="auto">
                <a:lnSpc>
                  <a:spcPts val="1800"/>
                </a:lnSpc>
              </a:pPr>
              <a:r>
                <a:rPr lang="en-US" altLang="zh-CN" sz="2800" cap="all" dirty="0">
                  <a:solidFill>
                    <a:schemeClr val="bg1"/>
                  </a:solidFill>
                  <a:uFillTx/>
                  <a:latin typeface="汉仪中宋S" panose="00020600040101010101" charset="-122"/>
                  <a:ea typeface="汉仪中宋S" panose="00020600040101010101" charset="-122"/>
                  <a:cs typeface="汉仪正圆-45W" panose="00020600040101010101" charset="-122"/>
                  <a:sym typeface="+mn-lt"/>
                </a:rPr>
                <a:t>3</a:t>
              </a:r>
              <a:endParaRPr lang="en-US" altLang="zh-CN" sz="2800" cap="all" dirty="0">
                <a:solidFill>
                  <a:schemeClr val="bg1"/>
                </a:solidFill>
                <a:uFillTx/>
                <a:latin typeface="汉仪中宋S" panose="00020600040101010101" charset="-122"/>
                <a:ea typeface="汉仪中宋S" panose="00020600040101010101" charset="-122"/>
                <a:cs typeface="汉仪正圆-45W" panose="00020600040101010101" charset="-122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2738120" y="1202055"/>
            <a:ext cx="671639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CRISPRi(CRISPR干扰)系统</a:t>
            </a:r>
            <a:r>
              <a:rPr lang="en-US" altLang="zh-CN" sz="2400" kern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*</a:t>
            </a:r>
            <a:r>
              <a:rPr lang="zh-CN" altLang="en-US" sz="2400" kern="0" noProof="0" dirty="0">
                <a:ln>
                  <a:noFill/>
                </a:ln>
                <a:solidFill>
                  <a:srgbClr val="454545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实现</a:t>
            </a:r>
            <a:r>
              <a:rPr lang="zh-CN" altLang="en-US" sz="2400" kern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“与”门调控</a:t>
            </a:r>
            <a:endParaRPr lang="zh-CN" altLang="en-US" sz="2400" kern="0" noProof="0" dirty="0">
              <a:ln>
                <a:noFill/>
              </a:ln>
              <a:solidFill>
                <a:srgbClr val="92D050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2400" kern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汉仪中宋S" panose="00020600040101010101" charset="-122"/>
                <a:ea typeface="汉仪中宋S" panose="00020600040101010101" charset="-122"/>
                <a:cs typeface="汉仪中宋S" panose="00020600040101010101" charset="-122"/>
              </a:rPr>
              <a:t>目的：识别茶树被茶蚜侵袭后产生的挥发物</a:t>
            </a:r>
            <a:endParaRPr lang="zh-CN" altLang="en-US" sz="2400" kern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汉仪中宋S" panose="00020600040101010101" charset="-122"/>
              <a:ea typeface="汉仪中宋S" panose="00020600040101010101" charset="-122"/>
              <a:cs typeface="汉仪中宋S" panose="00020600040101010101" charset="-122"/>
            </a:endParaRPr>
          </a:p>
        </p:txBody>
      </p:sp>
      <p:pic>
        <p:nvPicPr>
          <p:cNvPr id="5" name="图片 5" descr="截屏2023-02-12 15.48.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80515" y="2117725"/>
            <a:ext cx="9030335" cy="427228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0" y="6475730"/>
            <a:ext cx="51142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/>
              <a:t>*</a:t>
            </a:r>
            <a:r>
              <a:rPr lang="zh-CN" altLang="en-US"/>
              <a:t>https://pubmed.ncbi.nlm.nih.gov/24136345/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3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COMMONDATA" val="eyJoZGlkIjoiZGUxODc1Nzk3MTg5OWNmZTZmMGY2YjAyYTNhOWQ5NDMifQ=="/>
  <p:tag name="KSO_WPP_MARK_KEY" val="8ce4ebbf-e7ea-4db1-b350-468db61ed8f7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汉仪正圆-45W"/>
        <a:ea typeface="汉仪正圆-45W"/>
        <a:cs typeface=""/>
      </a:majorFont>
      <a:minorFont>
        <a:latin typeface="汉仪正圆-45W"/>
        <a:ea typeface="汉仪正圆-45W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汉仪正圆-45W"/>
        <a:ea typeface=""/>
        <a:cs typeface=""/>
        <a:font script="Jpan" typeface="ＭＳ Ｐゴシック"/>
        <a:font script="Hang" typeface="맑은 고딕"/>
        <a:font script="Hans" typeface="汉仪正圆-45W"/>
        <a:font script="Hant" typeface="新細明體"/>
        <a:font script="Arab" typeface="汉仪正圆-45W"/>
        <a:font script="Hebr" typeface="汉仪正圆-45W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汉仪正圆-45W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1880</Words>
  <Application>WPS 文字</Application>
  <PresentationFormat>宽屏</PresentationFormat>
  <Paragraphs>129</Paragraphs>
  <Slides>13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6" baseType="lpstr">
      <vt:lpstr>Arial</vt:lpstr>
      <vt:lpstr>宋体</vt:lpstr>
      <vt:lpstr>Wingdings</vt:lpstr>
      <vt:lpstr>Wingdings</vt:lpstr>
      <vt:lpstr>汉仪正圆-45W</vt:lpstr>
      <vt:lpstr>苹方-简</vt:lpstr>
      <vt:lpstr>汉仪中宋S</vt:lpstr>
      <vt:lpstr>微软雅黑</vt:lpstr>
      <vt:lpstr>汉仪旗黑</vt:lpstr>
      <vt:lpstr>宋体</vt:lpstr>
      <vt:lpstr>Arial Unicode MS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栀夏゜</cp:lastModifiedBy>
  <cp:revision>254</cp:revision>
  <dcterms:created xsi:type="dcterms:W3CDTF">2023-02-13T05:28:13Z</dcterms:created>
  <dcterms:modified xsi:type="dcterms:W3CDTF">2023-02-13T05:28:13Z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2052-5.1.1.7676</vt:lpwstr>
  </property>
  <property fmtid="{D5CDD505-2E9C-101B-9397-08002B2CF9AE}" pid="3" name="ICV">
    <vt:lpwstr>6A900233086D2955808EE763D2C89A3B</vt:lpwstr>
  </property>
  <property fmtid="{D5CDD505-2E9C-101B-9397-08002B2CF9AE}" pid="4" name="KSOTemplateUUID">
    <vt:lpwstr>v1.0_mb_qOIavmIditcI/cZkLgOdCg==</vt:lpwstr>
  </property>
</Properties>
</file>

<file path=docProps/thumbnail.jpeg>
</file>